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3" r:id="rId2"/>
    <p:sldId id="274" r:id="rId3"/>
    <p:sldId id="317" r:id="rId4"/>
    <p:sldId id="331" r:id="rId5"/>
    <p:sldId id="276" r:id="rId6"/>
    <p:sldId id="326" r:id="rId7"/>
    <p:sldId id="337" r:id="rId8"/>
    <p:sldId id="336" r:id="rId9"/>
    <p:sldId id="335" r:id="rId10"/>
    <p:sldId id="338" r:id="rId11"/>
    <p:sldId id="334" r:id="rId12"/>
    <p:sldId id="291" r:id="rId13"/>
    <p:sldId id="339" r:id="rId14"/>
    <p:sldId id="309" r:id="rId15"/>
    <p:sldId id="319" r:id="rId16"/>
    <p:sldId id="297" r:id="rId17"/>
    <p:sldId id="312" r:id="rId18"/>
    <p:sldId id="32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9163" autoAdjust="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Relationship Id="rId4" Type="http://schemas.openxmlformats.org/officeDocument/2006/relationships/image" Target="../media/image5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1101B-05DB-4CF2-8842-82B9890ACD21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377C3-4790-4B62-B2E2-ED752ADEF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340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5.png"/><Relationship Id="rId7" Type="http://schemas.openxmlformats.org/officeDocument/2006/relationships/oleObject" Target="../embeddings/oleObject1.bin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7.png"/><Relationship Id="rId11" Type="http://schemas.openxmlformats.org/officeDocument/2006/relationships/image" Target="../media/image59.jpeg"/><Relationship Id="rId5" Type="http://schemas.openxmlformats.org/officeDocument/2006/relationships/image" Target="../media/image56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55.png"/><Relationship Id="rId9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иля\Desktop\учитель года 2017\4351458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0034" y="1785926"/>
            <a:ext cx="4143404" cy="3571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339752" y="494397"/>
            <a:ext cx="57606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 smtClean="0">
                <a:solidFill>
                  <a:schemeClr val="bg1"/>
                </a:solidFill>
                <a:latin typeface="Monotype Corsiva" pitchFamily="66" charset="0"/>
                <a:cs typeface="Times New Roman" panose="02020603050405020304" pitchFamily="18" charset="0"/>
              </a:rPr>
              <a:t>Муниципальное казенное общеобразовательное учреждение средняя общеобразовательная школа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 smtClean="0">
                <a:solidFill>
                  <a:schemeClr val="bg1"/>
                </a:solidFill>
                <a:latin typeface="Monotype Corsiva" pitchFamily="66" charset="0"/>
                <a:cs typeface="Times New Roman" panose="02020603050405020304" pitchFamily="18" charset="0"/>
              </a:rPr>
              <a:t>   № 8  с</a:t>
            </a:r>
            <a:r>
              <a:rPr lang="ru-RU" sz="2000" kern="0" dirty="0" smtClean="0">
                <a:solidFill>
                  <a:schemeClr val="bg1"/>
                </a:solidFill>
                <a:latin typeface="Monotype Corsiva" pitchFamily="66" charset="0"/>
                <a:cs typeface="Times New Roman" panose="02020603050405020304" pitchFamily="18" charset="0"/>
              </a:rPr>
              <a:t>. Благодатное</a:t>
            </a:r>
            <a:endParaRPr lang="ru-RU" sz="2000" kern="0" dirty="0" smtClean="0">
              <a:solidFill>
                <a:schemeClr val="bg1"/>
              </a:solidFill>
              <a:latin typeface="Monotype Corsiva" pitchFamily="66" charset="0"/>
              <a:cs typeface="Times New Roman" panose="02020603050405020304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204564" y="9669816"/>
            <a:ext cx="8659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1556792"/>
            <a:ext cx="42284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</a:rPr>
              <a:t>Самым важным явлением в школе, самым поучительным предметом, самым живым примером для ученика является сам учитель. </a:t>
            </a:r>
            <a:endParaRPr lang="en-US" sz="2400" b="1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</a:rPr>
              <a:t> А. </a:t>
            </a:r>
            <a:r>
              <a:rPr lang="ru-RU" sz="2400" b="1" dirty="0" err="1" smtClean="0">
                <a:solidFill>
                  <a:schemeClr val="tx2"/>
                </a:solidFill>
                <a:latin typeface="Monotype Corsiva" pitchFamily="66" charset="0"/>
              </a:rPr>
              <a:t>Дистервег</a:t>
            </a:r>
            <a:endParaRPr lang="ru-RU" sz="24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2693" y="3357562"/>
            <a:ext cx="4431307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2800" dirty="0" smtClean="0">
                <a:solidFill>
                  <a:schemeClr val="tx2"/>
                </a:solidFill>
                <a:latin typeface="Monotype Corsiva" pitchFamily="66" charset="0"/>
              </a:rPr>
              <a:t>The most important event at school, the most instructive subject, the most vivid example for a student is a teacher. 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Monotype Corsiva" pitchFamily="66" charset="0"/>
              </a:rPr>
              <a:t> A. </a:t>
            </a:r>
            <a:r>
              <a:rPr lang="en-US" sz="2800" dirty="0" err="1" smtClean="0">
                <a:solidFill>
                  <a:schemeClr val="tx2"/>
                </a:solidFill>
                <a:latin typeface="Monotype Corsiva" pitchFamily="66" charset="0"/>
              </a:rPr>
              <a:t>Disterveg</a:t>
            </a:r>
            <a:endParaRPr lang="ru-RU" sz="2800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endParaRPr lang="ru-RU" sz="2800" dirty="0">
              <a:solidFill>
                <a:schemeClr val="tx2"/>
              </a:solidFill>
              <a:latin typeface="Monotype Corsiva" pitchFamily="66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2021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700717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571472" y="1643050"/>
            <a:ext cx="8001056" cy="448311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6988875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/>
                </a:solidFill>
                <a:latin typeface="Monotype Corsiva" pitchFamily="66" charset="0"/>
              </a:rPr>
              <a:t>Внеурочная деятельность:</a:t>
            </a:r>
            <a:br>
              <a:rPr lang="ru-RU" sz="4800" b="1" dirty="0" smtClean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Monotype Corsiva" pitchFamily="66" charset="0"/>
              </a:rPr>
              <a:t>работа в летнем пришкольном лагере</a:t>
            </a:r>
            <a:endParaRPr lang="ru-RU" sz="36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43050"/>
            <a:ext cx="6633606" cy="49752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0978184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571472" y="1643050"/>
            <a:ext cx="8001056" cy="448311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6660289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/>
                </a:solidFill>
                <a:latin typeface="Monotype Corsiva" pitchFamily="66" charset="0"/>
              </a:rPr>
              <a:t>Внеурочная деятельность</a:t>
            </a:r>
            <a:br>
              <a:rPr lang="ru-RU" sz="4800" b="1" dirty="0" smtClean="0">
                <a:solidFill>
                  <a:schemeClr val="tx2"/>
                </a:solidFill>
                <a:latin typeface="Monotype Corsiva" pitchFamily="66" charset="0"/>
              </a:rPr>
            </a:br>
            <a:endParaRPr lang="ru-RU" sz="48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4362734"/>
            <a:ext cx="48577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Целью своей педагогической деятельности ставлю необходимость научить детей самостоятельно мыслить,  самому сопоставлять факты и искать информацию, помочь детям раскрыться и развить творческие способности, научить любить себя, своих близких и свою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Родину.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24744"/>
            <a:ext cx="5438392" cy="32288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975545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571472" y="1643050"/>
            <a:ext cx="8001056" cy="448311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88875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/>
                </a:solidFill>
                <a:latin typeface="Monotype Corsiva" pitchFamily="66" charset="0"/>
              </a:rPr>
              <a:t>Внеурочная деятельность:</a:t>
            </a:r>
            <a:br>
              <a:rPr lang="ru-RU" sz="4800" b="1" dirty="0" smtClean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chemeClr val="tx2"/>
                </a:solidFill>
                <a:latin typeface="Monotype Corsiva" pitchFamily="66" charset="0"/>
              </a:rPr>
              <a:t>субботник</a:t>
            </a:r>
            <a:endParaRPr lang="ru-RU" sz="48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6" name="Picture 3" descr="K:\Фото 6 Б класса\DSCN04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429000"/>
            <a:ext cx="4495800" cy="29717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" y="3861048"/>
            <a:ext cx="3429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Общение с детьми доставляет мне удовольствие и радость. Я чувствую, что я нужна им, а они нужны мне.   Общение с детьми, как бальзам для души, как напиток бодрости и вечной молодости…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81472" y="1364329"/>
            <a:ext cx="3771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Мне нравится работать в школе. 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Работать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детьми -  это огромное  счастье.  Именно дети умеют бескорыстно любить и своей любовью окрылять, вдохновлять и вселять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уверенность.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AutoShape 2" descr="blob:https://web.whatsapp.com/2ba15f92-d699-4d55-828c-2c3eb1b9859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blob:https://web.whatsapp.com/2ba15f92-d699-4d55-828c-2c3eb1b9859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3" name="Picture 5" descr="C:\Users\Мой ПК\Desktop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500173"/>
            <a:ext cx="3786214" cy="2286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7337349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6000792" cy="25003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600" b="1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85852" y="404665"/>
            <a:ext cx="6526508" cy="1368151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РАБОТА с детьми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находящимися 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ИНДИВИДУАЛЬНОМ обучении.</a:t>
            </a:r>
          </a:p>
          <a:p>
            <a:endParaRPr lang="ru-RU" sz="2800" dirty="0"/>
          </a:p>
          <a:p>
            <a:r>
              <a:rPr lang="ru-RU" sz="2800" dirty="0" smtClean="0"/>
              <a:t>Фото ребенка и ты делаете уроки</a:t>
            </a:r>
            <a:endParaRPr lang="ru-RU" sz="2800" dirty="0"/>
          </a:p>
        </p:txBody>
      </p:sp>
      <p:pic>
        <p:nvPicPr>
          <p:cNvPr id="6145" name="Picture 1" descr="C:\Users\Мой ПК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142984"/>
            <a:ext cx="7786742" cy="5357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8026716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6000792" cy="25003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100" b="1" i="1" dirty="0" smtClean="0">
                <a:solidFill>
                  <a:srgbClr val="FF0000"/>
                </a:solidFill>
                <a:latin typeface="Monotype Corsiva" pitchFamily="66" charset="0"/>
              </a:rPr>
              <a:t>«Ученик, который учится без желания, — это птица без крыльев»</a:t>
            </a:r>
            <a:br>
              <a:rPr lang="ru-RU" sz="3100" b="1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Monotype Corsiva" pitchFamily="66" charset="0"/>
              </a:rPr>
              <a:t>РАБОТА с ОДАРЕННЫМИ детьми</a:t>
            </a:r>
            <a:r>
              <a:rPr lang="ru-RU" sz="3600" b="1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7" name="Picture 1" descr="C:\Users\Мой ПК\Desktop\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00174"/>
            <a:ext cx="8072494" cy="47863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9520" y="5023652"/>
            <a:ext cx="1224634" cy="1421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«Всегда готова пройти лишний километр»</a:t>
            </a:r>
            <a:br>
              <a:rPr lang="ru-RU" sz="3200" i="1" dirty="0" smtClean="0">
                <a:solidFill>
                  <a:srgbClr val="FF0000"/>
                </a:solidFill>
              </a:rPr>
            </a:br>
            <a:endParaRPr lang="ru-RU" sz="2200" i="1" dirty="0">
              <a:solidFill>
                <a:srgbClr val="FF0000"/>
              </a:solidFill>
            </a:endParaRPr>
          </a:p>
        </p:txBody>
      </p:sp>
      <p:pic>
        <p:nvPicPr>
          <p:cNvPr id="1032" name="Picture 8" descr="C:\Users\Гульнара\Desktop\грамоты\398-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11760" y="2724129"/>
            <a:ext cx="1143008" cy="1802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3" name="Picture 9" descr="C:\Users\Гульнара\Desktop\грамоты\1385563965_181761356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4857760"/>
            <a:ext cx="1638304" cy="1228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" name="Picture 10" descr="C:\Users\Гульнара\Desktop\грамоты\imgpreview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0234" y="2718402"/>
            <a:ext cx="1257904" cy="1807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5" name="Picture 11" descr="C:\Users\Гульнара\Desktop\грамоты\dc3cc6afb79da492d63dfaebaa67ede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95430" y="1226959"/>
            <a:ext cx="1857371" cy="1309541"/>
          </a:xfrm>
          <a:prstGeom prst="rect">
            <a:avLst/>
          </a:prstGeom>
          <a:noFill/>
        </p:spPr>
      </p:pic>
      <p:pic>
        <p:nvPicPr>
          <p:cNvPr id="1036" name="Picture 12" descr="C:\Users\Гульнара\Desktop\грамоты\d31feb6b993a1a492ea683782cd78df4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635300" y="4828803"/>
            <a:ext cx="1079460" cy="1764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139952" y="1778685"/>
            <a:ext cx="4392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свободное время читаю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книги в оригинале на английском,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смотрю зарубежные фильмы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 перевода,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курсе последних методических разработок, мечтаю о кругосветном путешествии.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648072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МОИ ПРОФЕССОНАЛЬНЫЕ ДОСТИЖЕНИЯ</a:t>
            </a:r>
            <a:endParaRPr lang="ru-RU" sz="32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Содержимое 5" descr="3329877_7a32ddb2.jpg"/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7680968" y="5317916"/>
            <a:ext cx="1276350" cy="1374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9512" y="1156564"/>
            <a:ext cx="4129610" cy="2951083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5424" y="3018124"/>
            <a:ext cx="3143249" cy="453650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07785" y="392885"/>
            <a:ext cx="2928958" cy="44291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692" y="4435187"/>
            <a:ext cx="1688787" cy="22768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75020">
            <a:off x="7237485" y="3850823"/>
            <a:ext cx="1393988" cy="18794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92206" y="4715259"/>
            <a:ext cx="1608950" cy="199679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3425">
            <a:off x="426204" y="3773209"/>
            <a:ext cx="2010393" cy="28243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779495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«…не только знания, но и  действия.»</a:t>
            </a:r>
            <a:endParaRPr lang="ru-RU" sz="3600" i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968" y="5360559"/>
            <a:ext cx="1169308" cy="136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944" y="1175424"/>
            <a:ext cx="1919266" cy="2715761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67" y="1175424"/>
            <a:ext cx="1936241" cy="2739781"/>
          </a:xfrm>
        </p:spPr>
      </p:pic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95469399"/>
              </p:ext>
            </p:extLst>
          </p:nvPr>
        </p:nvGraphicFramePr>
        <p:xfrm>
          <a:off x="611560" y="4149079"/>
          <a:ext cx="1538445" cy="2177125"/>
        </p:xfrm>
        <a:graphic>
          <a:graphicData uri="http://schemas.openxmlformats.org/presentationml/2006/ole">
            <p:oleObj spid="_x0000_s1048" name="Acrobat Document" r:id="rId7" imgW="7557840" imgH="10695960" progId="AcroExch.Document.7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67779523"/>
              </p:ext>
            </p:extLst>
          </p:nvPr>
        </p:nvGraphicFramePr>
        <p:xfrm>
          <a:off x="2398908" y="4034128"/>
          <a:ext cx="1700903" cy="2407026"/>
        </p:xfrm>
        <a:graphic>
          <a:graphicData uri="http://schemas.openxmlformats.org/presentationml/2006/ole">
            <p:oleObj spid="_x0000_s1049" name="Acrobat Document" r:id="rId8" imgW="7557840" imgH="10695960" progId="AcroExch.Document.7">
              <p:embed/>
            </p:oleObj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2386">
            <a:off x="6484162" y="3463623"/>
            <a:ext cx="2002235" cy="2699472"/>
          </a:xfrm>
          <a:prstGeom prst="rect">
            <a:avLst/>
          </a:prstGeom>
        </p:spPr>
      </p:pic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6030640"/>
              </p:ext>
            </p:extLst>
          </p:nvPr>
        </p:nvGraphicFramePr>
        <p:xfrm>
          <a:off x="4792952" y="1503387"/>
          <a:ext cx="1647282" cy="2331145"/>
        </p:xfrm>
        <a:graphic>
          <a:graphicData uri="http://schemas.openxmlformats.org/presentationml/2006/ole">
            <p:oleObj spid="_x0000_s1050" name="Acrobat Document" r:id="rId10" imgW="7557840" imgH="10695960" progId="AcroExch.Document.7">
              <p:embed/>
            </p:oleObj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713" y="1410016"/>
            <a:ext cx="2005206" cy="1402576"/>
          </a:xfrm>
          <a:prstGeom prst="rect">
            <a:avLst/>
          </a:prstGeom>
        </p:spPr>
      </p:pic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84407899"/>
              </p:ext>
            </p:extLst>
          </p:nvPr>
        </p:nvGraphicFramePr>
        <p:xfrm>
          <a:off x="4257889" y="4118632"/>
          <a:ext cx="1734992" cy="2455267"/>
        </p:xfrm>
        <a:graphic>
          <a:graphicData uri="http://schemas.openxmlformats.org/presentationml/2006/ole">
            <p:oleObj spid="_x0000_s1051" name="Acrobat Document" r:id="rId12" imgW="7557840" imgH="10695960" progId="AcroExch.Document.7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428" y="1628800"/>
            <a:ext cx="8329642" cy="4500594"/>
          </a:xfrm>
        </p:spPr>
        <p:txBody>
          <a:bodyPr>
            <a:normAutofit/>
          </a:bodyPr>
          <a:lstStyle/>
          <a:p>
            <a:pPr algn="l"/>
            <a:r>
              <a:rPr lang="ru-RU" sz="2800" i="1" dirty="0" smtClean="0">
                <a:solidFill>
                  <a:srgbClr val="FF0000"/>
                </a:solidFill>
              </a:rPr>
              <a:t>                                           </a:t>
            </a:r>
            <a:endParaRPr lang="ru-RU" sz="3100" dirty="0">
              <a:latin typeface="Monotype Corsiva" pitchFamily="66" charset="0"/>
            </a:endParaRPr>
          </a:p>
        </p:txBody>
      </p:sp>
      <p:pic>
        <p:nvPicPr>
          <p:cNvPr id="5" name="Содержимое 4" descr="575a297e13d3644985ae1def268d4f25.png"/>
          <p:cNvPicPr>
            <a:picLocks noGrp="1" noChangeAspect="1"/>
          </p:cNvPicPr>
          <p:nvPr>
            <p:ph sz="quarter" idx="13"/>
          </p:nvPr>
        </p:nvPicPr>
        <p:blipFill>
          <a:blip r:embed="rId3" cstate="email"/>
          <a:stretch>
            <a:fillRect/>
          </a:stretch>
        </p:blipFill>
        <p:spPr>
          <a:xfrm>
            <a:off x="251520" y="44892"/>
            <a:ext cx="3057518" cy="2928935"/>
          </a:xfrm>
        </p:spPr>
      </p:pic>
      <p:sp>
        <p:nvSpPr>
          <p:cNvPr id="4" name="Прямоугольник 3"/>
          <p:cNvSpPr/>
          <p:nvPr/>
        </p:nvSpPr>
        <p:spPr>
          <a:xfrm>
            <a:off x="2987824" y="1196752"/>
            <a:ext cx="47525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великих профессий устав   непростой </a:t>
            </a:r>
          </a:p>
          <a:p>
            <a:pPr algn="ctr">
              <a:buNone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Подвиг духа вершить неустанно.</a:t>
            </a:r>
          </a:p>
          <a:p>
            <a:pPr algn="ctr">
              <a:buNone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с того ли и выбран был мудрой судьбой</a:t>
            </a:r>
            <a:b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Для учительства знак Пеликана?</a:t>
            </a:r>
            <a:b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Есть легенда, далёкий прошедшая путь:</a:t>
            </a:r>
          </a:p>
          <a:p>
            <a:pPr algn="ctr">
              <a:buNone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смерть вдруг птенцов настигает,</a:t>
            </a:r>
          </a:p>
          <a:p>
            <a:pPr algn="ctr">
              <a:buNone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Разрывает тогда пеликан свою грудь  </a:t>
            </a:r>
          </a:p>
          <a:p>
            <a:pPr algn="ctr">
              <a:buNone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Кровью сердца к ним жизнь возвращает. </a:t>
            </a:r>
          </a:p>
          <a:p>
            <a:pPr algn="ctr">
              <a:buNone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Белоснежная стая летит в облаках,</a:t>
            </a:r>
          </a:p>
          <a:p>
            <a:pPr algn="ctr">
              <a:buNone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Осеняя земную обитель...</a:t>
            </a:r>
          </a:p>
          <a:p>
            <a:pPr algn="ctr">
              <a:buNone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 пребудет священно на всех  языках,</a:t>
            </a:r>
            <a:b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 Твоё гордое имя, Учитель!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иля\Desktop\учитель года 2017\435145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9"/>
            <a:ext cx="9144000" cy="6862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78" y="397049"/>
            <a:ext cx="2280030" cy="595831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404664"/>
            <a:ext cx="5616624" cy="25202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Очеретняя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Захаровна,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 английского  языка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квалификационной  категории.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МКОУ СОШ №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2708919"/>
            <a:ext cx="58326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  <a:cs typeface="Times New Roman" panose="02020603050405020304" pitchFamily="18" charset="0"/>
              </a:rPr>
              <a:t>Я родилась 28 августа 1981 </a:t>
            </a:r>
            <a:r>
              <a:rPr lang="ru-RU" sz="2400" b="1" dirty="0">
                <a:solidFill>
                  <a:schemeClr val="tx2"/>
                </a:solidFill>
                <a:latin typeface="Monotype Corsiva" pitchFamily="66" charset="0"/>
                <a:cs typeface="Times New Roman" panose="02020603050405020304" pitchFamily="18" charset="0"/>
              </a:rPr>
              <a:t>года в селе  </a:t>
            </a:r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  <a:cs typeface="Times New Roman" panose="02020603050405020304" pitchFamily="18" charset="0"/>
              </a:rPr>
              <a:t>Благодатное Петровского района, Ставропольского края. </a:t>
            </a:r>
          </a:p>
          <a:p>
            <a:pPr algn="just"/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solidFill>
                  <a:schemeClr val="tx2"/>
                </a:solidFill>
                <a:latin typeface="Monotype Corsiva" pitchFamily="66" charset="0"/>
                <a:cs typeface="Times New Roman" panose="02020603050405020304" pitchFamily="18" charset="0"/>
              </a:rPr>
              <a:t>окончании 11 </a:t>
            </a:r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  <a:cs typeface="Times New Roman" panose="02020603050405020304" pitchFamily="18" charset="0"/>
              </a:rPr>
              <a:t>класса </a:t>
            </a:r>
            <a:r>
              <a:rPr lang="ru-RU" sz="2400" b="1" dirty="0">
                <a:solidFill>
                  <a:schemeClr val="tx2"/>
                </a:solidFill>
                <a:latin typeface="Monotype Corsiva" pitchFamily="66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  <a:cs typeface="Times New Roman" panose="02020603050405020304" pitchFamily="18" charset="0"/>
              </a:rPr>
              <a:t>1999 </a:t>
            </a:r>
            <a:r>
              <a:rPr lang="ru-RU" sz="2400" b="1" dirty="0">
                <a:solidFill>
                  <a:schemeClr val="tx2"/>
                </a:solidFill>
                <a:latin typeface="Monotype Corsiva" pitchFamily="66" charset="0"/>
                <a:cs typeface="Times New Roman" panose="02020603050405020304" pitchFamily="18" charset="0"/>
              </a:rPr>
              <a:t>году поступила в </a:t>
            </a:r>
            <a:r>
              <a:rPr lang="ru-RU" sz="2400" b="1" dirty="0" err="1" smtClean="0">
                <a:solidFill>
                  <a:schemeClr val="tx2"/>
                </a:solidFill>
                <a:latin typeface="Monotype Corsiva" pitchFamily="66" charset="0"/>
                <a:cs typeface="Times New Roman" panose="02020603050405020304" pitchFamily="18" charset="0"/>
              </a:rPr>
              <a:t>Светлоградский</a:t>
            </a:r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  <a:cs typeface="Times New Roman" panose="02020603050405020304" pitchFamily="18" charset="0"/>
              </a:rPr>
              <a:t> педагогический колледж, позже окончила Ставропольский государственный университет .</a:t>
            </a:r>
          </a:p>
          <a:p>
            <a:pPr algn="just"/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  <a:cs typeface="Times New Roman" panose="02020603050405020304" pitchFamily="18" charset="0"/>
              </a:rPr>
              <a:t>В 2004 </a:t>
            </a:r>
            <a:r>
              <a:rPr lang="ru-RU" sz="2400" b="1" dirty="0">
                <a:solidFill>
                  <a:schemeClr val="tx2"/>
                </a:solidFill>
                <a:latin typeface="Monotype Corsiva" pitchFamily="66" charset="0"/>
                <a:cs typeface="Times New Roman" panose="02020603050405020304" pitchFamily="18" charset="0"/>
              </a:rPr>
              <a:t>году начала свою педагогическую деятельность в качестве учителя английского языка в родной школе, где </a:t>
            </a:r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  <a:cs typeface="Times New Roman" panose="02020603050405020304" pitchFamily="18" charset="0"/>
              </a:rPr>
              <a:t> успешно работаю  до сих пор на протяжении 16 лет.</a:t>
            </a:r>
            <a:endParaRPr lang="ru-RU" sz="2400" b="1" dirty="0">
              <a:solidFill>
                <a:schemeClr val="tx2"/>
              </a:solidFill>
              <a:latin typeface="Monotype Corsiva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497067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8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85729"/>
            <a:ext cx="4534794" cy="2786081"/>
          </a:xfrm>
        </p:spPr>
        <p:txBody>
          <a:bodyPr>
            <a:normAutofit/>
          </a:bodyPr>
          <a:lstStyle/>
          <a:p>
            <a:pPr fontAlgn="b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endParaRPr lang="ru-RU" sz="5900" b="1" dirty="0">
              <a:latin typeface="Monotype Corsiva" pitchFamily="66" charset="0"/>
            </a:endParaRPr>
          </a:p>
        </p:txBody>
      </p:sp>
      <p:pic>
        <p:nvPicPr>
          <p:cNvPr id="4" name="Picture 2" descr="C:\Documents and Settings\Admin.MARINA\Рабочий стол\Новая папка\2014_03_01\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33400"/>
            <a:ext cx="2286000" cy="2819400"/>
          </a:xfrm>
          <a:prstGeom prst="rect">
            <a:avLst/>
          </a:prstGeom>
          <a:noFill/>
        </p:spPr>
      </p:pic>
      <p:pic>
        <p:nvPicPr>
          <p:cNvPr id="5" name="Picture 2" descr="C:\Documents and Settings\Admin.MARINA\Рабочий стол\Новая папка\2014_03_02\IMG_0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6516" y="551310"/>
            <a:ext cx="2286000" cy="2895599"/>
          </a:xfrm>
          <a:prstGeom prst="rect">
            <a:avLst/>
          </a:prstGeom>
          <a:noFill/>
        </p:spPr>
      </p:pic>
      <p:pic>
        <p:nvPicPr>
          <p:cNvPr id="6" name="Picture 2" descr="C:\Documents and Settings\Admin.MARINA\Рабочий стол\Новая папка\2014_03_02\IMG_00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3733800"/>
            <a:ext cx="2209800" cy="2743200"/>
          </a:xfrm>
          <a:prstGeom prst="rect">
            <a:avLst/>
          </a:prstGeom>
          <a:noFill/>
        </p:spPr>
      </p:pic>
      <p:pic>
        <p:nvPicPr>
          <p:cNvPr id="7" name="Picture 2" descr="C:\Documents and Settings\Admin.MARINA\Рабочий стол\Новая папка\2014_03_01\IMG_00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3763962"/>
            <a:ext cx="2133600" cy="275907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059832" y="764704"/>
            <a:ext cx="78863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Моё 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детство.</a:t>
            </a:r>
          </a:p>
          <a:p>
            <a:endParaRPr lang="ru-RU" sz="32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Мама, воспитатель 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детского сада,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привила любовь 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труду педагога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96578504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4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Documents and Settings\Admin.MARINA\Рабочий стол\Новая папка\2014_03_01\IMG_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593" y="620688"/>
            <a:ext cx="4114800" cy="3124200"/>
          </a:xfrm>
          <a:prstGeom prst="rect">
            <a:avLst/>
          </a:prstGeom>
          <a:noFill/>
        </p:spPr>
      </p:pic>
      <p:pic>
        <p:nvPicPr>
          <p:cNvPr id="4" name="Picture 3" descr="C:\Documents and Settings\Admin.MARINA\Рабочий стол\Новая папка\2014_03_01\IMG_0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44888"/>
            <a:ext cx="3981450" cy="28892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029986" y="764704"/>
            <a:ext cx="37184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НАЧАЛО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педагогической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деятельности: педагогический дебют на районном фестивале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077072"/>
            <a:ext cx="45365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значит школа для меня?</a:t>
            </a:r>
            <a:b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 Я всем отвечу однозначно: </a:t>
            </a:r>
            <a:b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 «Жизнь школьная – моя судьба…</a:t>
            </a:r>
            <a:b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 Моя судьба…и не иначе».</a:t>
            </a:r>
          </a:p>
        </p:txBody>
      </p:sp>
    </p:spTree>
    <p:extLst>
      <p:ext uri="{BB962C8B-B14F-4D97-AF65-F5344CB8AC3E}">
        <p14:creationId xmlns="" xmlns:p14="http://schemas.microsoft.com/office/powerpoint/2010/main" val="73402673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9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980728"/>
            <a:ext cx="4606080" cy="525658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b="1" dirty="0" smtClean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endParaRPr lang="en-US" b="1" dirty="0" smtClean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-  </a:t>
            </a:r>
            <a:r>
              <a:rPr lang="ru-RU" sz="2800" b="1" dirty="0" smtClean="0">
                <a:latin typeface="Monotype Corsiva" pitchFamily="66" charset="0"/>
              </a:rPr>
              <a:t>создаю </a:t>
            </a:r>
            <a:r>
              <a:rPr lang="ru-RU" sz="2800" b="1" dirty="0">
                <a:latin typeface="Monotype Corsiva" pitchFamily="66" charset="0"/>
              </a:rPr>
              <a:t>на уроках </a:t>
            </a:r>
            <a:r>
              <a:rPr lang="ru-RU" sz="2800" b="1" dirty="0" smtClean="0">
                <a:latin typeface="Monotype Corsiva" pitchFamily="66" charset="0"/>
              </a:rPr>
              <a:t>английского языка условия </a:t>
            </a:r>
            <a:r>
              <a:rPr lang="ru-RU" sz="2800" b="1" dirty="0">
                <a:latin typeface="Monotype Corsiva" pitchFamily="66" charset="0"/>
              </a:rPr>
              <a:t>для успешного саморазвития и самореализации школьника.</a:t>
            </a:r>
          </a:p>
          <a:p>
            <a:pPr>
              <a:buNone/>
            </a:pPr>
            <a:r>
              <a:rPr lang="ru-RU" sz="2800" b="1" dirty="0" smtClean="0">
                <a:latin typeface="Monotype Corsiva" pitchFamily="66" charset="0"/>
              </a:rPr>
              <a:t>-  использую </a:t>
            </a:r>
            <a:r>
              <a:rPr lang="ru-RU" sz="2800" b="1" dirty="0">
                <a:latin typeface="Monotype Corsiva" pitchFamily="66" charset="0"/>
              </a:rPr>
              <a:t>полученные коммуникативные умения в практической деятельности и повседневной жизни.</a:t>
            </a:r>
          </a:p>
          <a:p>
            <a:pPr>
              <a:buNone/>
            </a:pPr>
            <a:r>
              <a:rPr lang="ru-RU" sz="2800" b="1" dirty="0" smtClean="0">
                <a:latin typeface="Monotype Corsiva" pitchFamily="66" charset="0"/>
              </a:rPr>
              <a:t>-  обучаю </a:t>
            </a:r>
            <a:r>
              <a:rPr lang="ru-RU" sz="2800" b="1" dirty="0">
                <a:latin typeface="Monotype Corsiva" pitchFamily="66" charset="0"/>
              </a:rPr>
              <a:t>учащихся ориентироваться в современном информационном пространстве.</a:t>
            </a:r>
          </a:p>
          <a:p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Стаж работы – 16 лет.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1500174"/>
            <a:ext cx="3364165" cy="2541559"/>
          </a:xfrm>
          <a:prstGeom prst="rect">
            <a:avLst/>
          </a:prstGeom>
        </p:spPr>
      </p:pic>
      <p:pic>
        <p:nvPicPr>
          <p:cNvPr id="14337" name="Picture 1" descr="C:\Users\Мой ПК\Desktop\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143380"/>
            <a:ext cx="3367076" cy="228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0925601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3504904"/>
            <a:ext cx="3819525" cy="254535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503846"/>
            <a:ext cx="3822700" cy="2547471"/>
          </a:xfr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596" y="285728"/>
            <a:ext cx="8229600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Необычное в обычном…</a:t>
            </a: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642910" y="1571612"/>
            <a:ext cx="3822192" cy="174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-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Текст 4"/>
          <p:cNvSpPr txBox="1">
            <a:spLocks/>
          </p:cNvSpPr>
          <p:nvPr/>
        </p:nvSpPr>
        <p:spPr>
          <a:xfrm>
            <a:off x="4643438" y="4000504"/>
            <a:ext cx="3822192" cy="2286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endParaRPr kumimoji="0" lang="en-US" sz="1800" b="0" i="0" u="sng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5" y="4759365"/>
            <a:ext cx="4389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  <a:latin typeface="Monotype Corsiva" pitchFamily="66" charset="0"/>
              </a:rPr>
              <a:t>Нетрадиционные уроки</a:t>
            </a:r>
            <a:endParaRPr lang="ru-RU" sz="36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18" y="1442740"/>
            <a:ext cx="4495313" cy="30736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443" y="3493938"/>
            <a:ext cx="4171950" cy="2305050"/>
          </a:xfrm>
          <a:prstGeom prst="rect">
            <a:avLst/>
          </a:prstGeom>
        </p:spPr>
      </p:pic>
      <p:pic>
        <p:nvPicPr>
          <p:cNvPr id="17" name="Picture 11" descr="C:\Users\Gim 21\Desktop\новые\IMG-20161117-WA002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19174" y="1088029"/>
            <a:ext cx="1779609" cy="2508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8" descr="C:\Users\Gim 21\Desktop\новые\IMG-20161117-WA003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65337" y="5503537"/>
            <a:ext cx="1801427" cy="1272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881" y="1045239"/>
            <a:ext cx="1323542" cy="23509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4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332656"/>
            <a:ext cx="51125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i="1" dirty="0">
                <a:solidFill>
                  <a:srgbClr val="FF0000"/>
                </a:solidFill>
              </a:rPr>
              <a:t>ПРОЕКТНАЯ </a:t>
            </a:r>
            <a:r>
              <a:rPr lang="ru-RU" sz="3200" i="1" dirty="0" smtClean="0">
                <a:solidFill>
                  <a:srgbClr val="FF0000"/>
                </a:solidFill>
              </a:rPr>
              <a:t>ДЕЯТЕЛЬНОСТЬ</a:t>
            </a:r>
          </a:p>
          <a:p>
            <a:pPr lvl="0" algn="ctr">
              <a:spcBef>
                <a:spcPct val="0"/>
              </a:spcBef>
              <a:defRPr/>
            </a:pPr>
            <a:endParaRPr lang="ru-RU" sz="3200" i="1" dirty="0">
              <a:solidFill>
                <a:srgbClr val="FF0000"/>
              </a:solidFill>
            </a:endParaRPr>
          </a:p>
        </p:txBody>
      </p:sp>
      <p:pic>
        <p:nvPicPr>
          <p:cNvPr id="12289" name="Picture 1" descr="C:\Users\Мой ПК\Desktop\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643174" y="3714752"/>
            <a:ext cx="4071966" cy="2751151"/>
          </a:xfrm>
          <a:prstGeom prst="rect">
            <a:avLst/>
          </a:prstGeom>
          <a:noFill/>
        </p:spPr>
      </p:pic>
      <p:pic>
        <p:nvPicPr>
          <p:cNvPr id="12290" name="Picture 2" descr="C:\Users\Мой ПК\Desktop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071546"/>
            <a:ext cx="4143404" cy="2571768"/>
          </a:xfrm>
          <a:prstGeom prst="rect">
            <a:avLst/>
          </a:prstGeom>
          <a:noFill/>
        </p:spPr>
      </p:pic>
      <p:pic>
        <p:nvPicPr>
          <p:cNvPr id="3" name="Picture 1" descr="C:\Users\Мой ПК\Desktop\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071546"/>
            <a:ext cx="4000528" cy="257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2650735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571472" y="1643050"/>
            <a:ext cx="8001056" cy="448311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88875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/>
                </a:solidFill>
                <a:latin typeface="Monotype Corsiva" pitchFamily="66" charset="0"/>
              </a:rPr>
              <a:t>Внеурочная деятельность:</a:t>
            </a:r>
            <a:br>
              <a:rPr lang="ru-RU" sz="4800" b="1" dirty="0" smtClean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chemeClr val="tx2"/>
                </a:solidFill>
                <a:latin typeface="Monotype Corsiva" pitchFamily="66" charset="0"/>
              </a:rPr>
              <a:t>классный час</a:t>
            </a:r>
            <a:endParaRPr lang="ru-RU" sz="48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17638"/>
            <a:ext cx="3611893" cy="27089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4192148"/>
            <a:ext cx="4572000" cy="22999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15" y="1616270"/>
            <a:ext cx="3699347" cy="27745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842" y="2136614"/>
            <a:ext cx="2832888" cy="21246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113" y="4286121"/>
            <a:ext cx="3751413" cy="21119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895529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571472" y="1643050"/>
            <a:ext cx="8001056" cy="448311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36841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Внеурочная деятельность:</a:t>
            </a:r>
            <a:b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праздники и школьные мероприятия</a:t>
            </a:r>
            <a:endParaRPr lang="ru-RU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799" y="1640353"/>
            <a:ext cx="2787774" cy="37170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740" y="4103574"/>
            <a:ext cx="3225843" cy="24143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38" y="3917019"/>
            <a:ext cx="3108757" cy="23315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93" y="1658788"/>
            <a:ext cx="3610892" cy="27053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077798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4699</TotalTime>
  <Words>353</Words>
  <Application>Microsoft Office PowerPoint</Application>
  <PresentationFormat>Экран (4:3)</PresentationFormat>
  <Paragraphs>64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Волна</vt:lpstr>
      <vt:lpstr>Acrobat Document</vt:lpstr>
      <vt:lpstr>Слайд 1</vt:lpstr>
      <vt:lpstr>Очеретняя Марина Захаровна, учитель  английского  языка первой квалификационной  категории. МКОУ СОШ № 8</vt:lpstr>
      <vt:lpstr>Слайд 3</vt:lpstr>
      <vt:lpstr>Слайд 4</vt:lpstr>
      <vt:lpstr>Стаж работы – 16 лет.</vt:lpstr>
      <vt:lpstr>Слайд 6</vt:lpstr>
      <vt:lpstr>Слайд 7</vt:lpstr>
      <vt:lpstr>Внеурочная деятельность: классный час</vt:lpstr>
      <vt:lpstr>Внеурочная деятельность: праздники и школьные мероприятия</vt:lpstr>
      <vt:lpstr>Внеурочная деятельность: работа в летнем пришкольном лагере</vt:lpstr>
      <vt:lpstr>Внеурочная деятельность </vt:lpstr>
      <vt:lpstr>Внеурочная деятельность: субботник</vt:lpstr>
      <vt:lpstr>       </vt:lpstr>
      <vt:lpstr>   «Ученик, который учится без желания, — это птица без крыльев» РАБОТА с ОДАРЕННЫМИ детьми    </vt:lpstr>
      <vt:lpstr>«Всегда готова пройти лишний километр» </vt:lpstr>
      <vt:lpstr>МОИ ПРОФЕССОНАЛЬНЫЕ ДОСТИЖЕНИЯ</vt:lpstr>
      <vt:lpstr>«…не только знания, но и  действия.»</vt:lpstr>
      <vt:lpstr>                           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по литературе</dc:title>
  <dc:creator>Наталья</dc:creator>
  <cp:lastModifiedBy>qwerty1</cp:lastModifiedBy>
  <cp:revision>161</cp:revision>
  <dcterms:created xsi:type="dcterms:W3CDTF">2014-10-17T02:15:58Z</dcterms:created>
  <dcterms:modified xsi:type="dcterms:W3CDTF">2021-11-25T11:00:04Z</dcterms:modified>
</cp:coreProperties>
</file>